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mov" ContentType="video/quicktime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9" r:id="rId2"/>
    <p:sldId id="390" r:id="rId3"/>
    <p:sldId id="394" r:id="rId4"/>
    <p:sldId id="397" r:id="rId5"/>
    <p:sldId id="395" r:id="rId6"/>
    <p:sldId id="339" r:id="rId7"/>
    <p:sldId id="337" r:id="rId8"/>
    <p:sldId id="338" r:id="rId9"/>
    <p:sldId id="386" r:id="rId10"/>
    <p:sldId id="371" r:id="rId11"/>
    <p:sldId id="413" r:id="rId12"/>
    <p:sldId id="341" r:id="rId13"/>
    <p:sldId id="401" r:id="rId14"/>
    <p:sldId id="402" r:id="rId15"/>
    <p:sldId id="403" r:id="rId16"/>
    <p:sldId id="404" r:id="rId17"/>
    <p:sldId id="399" r:id="rId18"/>
    <p:sldId id="406" r:id="rId19"/>
    <p:sldId id="408" r:id="rId20"/>
    <p:sldId id="415" r:id="rId21"/>
    <p:sldId id="409" r:id="rId22"/>
    <p:sldId id="414" r:id="rId23"/>
    <p:sldId id="384" r:id="rId24"/>
    <p:sldId id="411" r:id="rId25"/>
    <p:sldId id="3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4"/>
    <p:restoredTop sz="86514"/>
  </p:normalViewPr>
  <p:slideViewPr>
    <p:cSldViewPr snapToGrid="0" snapToObjects="1">
      <p:cViewPr>
        <p:scale>
          <a:sx n="108" d="100"/>
          <a:sy n="108" d="100"/>
        </p:scale>
        <p:origin x="1016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36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57C9F-599B-4A40-9361-D1170435BD28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CF61-9B00-5041-8C5A-B6400E36D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9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1391-B0CF-FB40-B731-B0C91C22B7A7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D141-CEC4-FB4F-B8E5-25C60FD2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0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0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Functional MRI voxel time courses and 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-temporal activity patterns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6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083084" y="0"/>
            <a:ext cx="15499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8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7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1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7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642556"/>
            <a:ext cx="4650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Technologies for Digital Life – </a:t>
            </a:r>
            <a:r>
              <a:rPr lang="en-US" sz="800" baseline="0" dirty="0" err="1" smtClean="0">
                <a:solidFill>
                  <a:schemeClr val="bg1">
                    <a:lumMod val="75000"/>
                  </a:schemeClr>
                </a:solidFill>
              </a:rPr>
              <a:t>Infrastrukturnettverk</a:t>
            </a:r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 meeting, Bergen  -  Arvid Lundervold, 21-October-2016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openxmlformats.org/officeDocument/2006/relationships/image" Target="../media/image44.png"/><Relationship Id="rId8" Type="http://schemas.openxmlformats.org/officeDocument/2006/relationships/image" Target="../media/image45.jpeg"/><Relationship Id="rId9" Type="http://schemas.openxmlformats.org/officeDocument/2006/relationships/image" Target="../media/image46.png"/><Relationship Id="rId10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gif"/><Relationship Id="rId3" Type="http://schemas.openxmlformats.org/officeDocument/2006/relationships/image" Target="../media/image6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62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" Type="http://schemas.openxmlformats.org/officeDocument/2006/relationships/vmlDrawing" Target="../drawings/vmlDrawing1.vml"/><Relationship Id="rId2" Type="http://schemas.microsoft.com/office/2007/relationships/media" Target="../media/media1.mov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" Type="http://schemas.microsoft.com/office/2007/relationships/media" Target="../media/media2.mov"/><Relationship Id="rId2" Type="http://schemas.openxmlformats.org/officeDocument/2006/relationships/video" Target="../media/media2.mov"/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microsoft.com/office/2007/relationships/media" Target="../media/media4.mp4"/><Relationship Id="rId6" Type="http://schemas.openxmlformats.org/officeDocument/2006/relationships/video" Target="../media/media4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4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www.icm.jhu.ed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2665796" y="4406226"/>
            <a:ext cx="7205461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sz="1800" dirty="0" smtClean="0">
                <a:latin typeface="Arial" charset="0"/>
              </a:rPr>
              <a:t>Prof. Arvid Lundervold  </a:t>
            </a:r>
            <a:r>
              <a:rPr lang="nb-NO" sz="1600" dirty="0" err="1" smtClean="0">
                <a:latin typeface="Arial" charset="0"/>
              </a:rPr>
              <a:t>BSc</a:t>
            </a:r>
            <a:r>
              <a:rPr lang="nb-NO" sz="1600" dirty="0" smtClean="0">
                <a:latin typeface="Arial" charset="0"/>
              </a:rPr>
              <a:t>, MD, </a:t>
            </a:r>
            <a:r>
              <a:rPr lang="nb-NO" sz="1600" dirty="0" err="1" smtClean="0">
                <a:latin typeface="Arial" charset="0"/>
              </a:rPr>
              <a:t>PhD</a:t>
            </a:r>
            <a:endParaRPr lang="nb-NO" sz="1800" dirty="0" smtClean="0">
              <a:latin typeface="Arial" charset="0"/>
            </a:endParaRPr>
          </a:p>
          <a:p>
            <a:pPr algn="ctr"/>
            <a:endParaRPr lang="nb-NO" sz="700" dirty="0" smtClean="0">
              <a:latin typeface="Arial" charset="0"/>
            </a:endParaRP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Biomedicine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Bergen &amp; </a:t>
            </a: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Radiology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Haukeland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Hospital, Bergen, Norway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401373" y="1591027"/>
            <a:ext cx="9448880" cy="2486347"/>
          </a:xfrm>
          <a:prstGeom prst="roundRect">
            <a:avLst>
              <a:gd name="adj" fmla="val 16667"/>
            </a:avLst>
          </a:prstGeom>
          <a:solidFill>
            <a:srgbClr val="0000C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789520" y="1725133"/>
            <a:ext cx="845741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 for Digital Life </a:t>
            </a:r>
            <a:r>
              <a:rPr lang="nb-NO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 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Radisson </a:t>
            </a:r>
            <a:r>
              <a:rPr lang="nb-NO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Blu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Royal Hotel, Bryggen, </a:t>
            </a:r>
            <a:r>
              <a:rPr lang="nb-NO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Bergen, </a:t>
            </a:r>
            <a:r>
              <a:rPr lang="nb-NO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21.10 2016, 14:00-14:15</a:t>
            </a:r>
          </a:p>
          <a:p>
            <a:pPr algn="ctr"/>
            <a:endParaRPr lang="nb-NO" sz="12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www.ntnu.no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dln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-for-digital-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life</a:t>
            </a:r>
            <a:endParaRPr lang="nb-NO" sz="2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696825" y="2627208"/>
            <a:ext cx="8946037" cy="114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 vivo imaging and image analysis</a:t>
            </a:r>
          </a:p>
          <a:p>
            <a:pPr algn="ctr"/>
            <a:endParaRPr lang="en-US" sz="1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5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" y="132399"/>
            <a:ext cx="2548227" cy="323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821" y="6246420"/>
            <a:ext cx="1017504" cy="5235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61121" y="6115615"/>
            <a:ext cx="31293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arvidl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/computational-medicine</a:t>
            </a:r>
          </a:p>
        </p:txBody>
      </p:sp>
    </p:spTree>
    <p:extLst>
      <p:ext uri="{BB962C8B-B14F-4D97-AF65-F5344CB8AC3E}">
        <p14:creationId xmlns:p14="http://schemas.microsoft.com/office/powerpoint/2010/main" val="5452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689" y="88900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Neural networks -  deep learning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7593" y="941070"/>
            <a:ext cx="57849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A1A1A"/>
                </a:solidFill>
                <a:latin typeface="ArialMT" charset="0"/>
              </a:rPr>
              <a:t>Deep 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is 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a branch of machine </a:t>
            </a:r>
            <a:r>
              <a:rPr lang="en-US" b="1" dirty="0">
                <a:solidFill>
                  <a:srgbClr val="1A1A1A"/>
                </a:solidFill>
                <a:latin typeface="ArialMT" charset="0"/>
              </a:rPr>
              <a:t>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based on a set of algorithms that attempt to model high-level abstractions in data by using multiple processing layers, with complex structures or otherwise, composed of multiple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non-linear transformations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700659" y="3205580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9" y="1177621"/>
            <a:ext cx="5813819" cy="314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" y="4960834"/>
            <a:ext cx="5542127" cy="125490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95943" y="1474552"/>
            <a:ext cx="96372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layer</a:t>
            </a:r>
            <a:endParaRPr lang="en-US" sz="1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4794" y="1347947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1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89566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2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64812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3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31140" y="2018261"/>
            <a:ext cx="101341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Output layer</a:t>
            </a:r>
            <a:endParaRPr lang="en-US" sz="11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5543" y="4688827"/>
            <a:ext cx="4025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1689" y="4515047"/>
            <a:ext cx="30332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  </a:t>
            </a:r>
            <a:r>
              <a:rPr lang="en-US" dirty="0" smtClean="0"/>
              <a:t>l a y e r s   o f   f e a t u r e </a:t>
            </a:r>
            <a:r>
              <a:rPr lang="en-US" smtClean="0"/>
              <a:t>s  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11" y="3927006"/>
            <a:ext cx="2542974" cy="25391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521" y="4103637"/>
            <a:ext cx="2395592" cy="877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0462" y="5247584"/>
            <a:ext cx="1772054" cy="1249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743" y="5247584"/>
            <a:ext cx="1040359" cy="222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2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567" y="2161307"/>
            <a:ext cx="6686429" cy="4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2" y="23749"/>
            <a:ext cx="10839449" cy="2161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79" y="4134708"/>
            <a:ext cx="2288104" cy="6985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8805" y="483325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June 2016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38562" y="6490997"/>
            <a:ext cx="34783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www.wired.com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/2016/05/the-end-of-code/</a:t>
            </a:r>
          </a:p>
        </p:txBody>
      </p:sp>
    </p:spTree>
    <p:extLst>
      <p:ext uri="{BB962C8B-B14F-4D97-AF65-F5344CB8AC3E}">
        <p14:creationId xmlns:p14="http://schemas.microsoft.com/office/powerpoint/2010/main" val="101883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5377" y="5259423"/>
            <a:ext cx="1027472" cy="113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3790" y="4370781"/>
            <a:ext cx="839088" cy="92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22587" y="3233393"/>
            <a:ext cx="717388" cy="103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3993" y="3985680"/>
            <a:ext cx="1526927" cy="112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/>
          <a:srcRect l="6874" t="3499" r="6876" b="3499"/>
          <a:stretch>
            <a:fillRect/>
          </a:stretch>
        </p:blipFill>
        <p:spPr bwMode="auto">
          <a:xfrm>
            <a:off x="2042572" y="2140596"/>
            <a:ext cx="1072874" cy="9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2791" y="1529113"/>
            <a:ext cx="839222" cy="113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297852" y="1204928"/>
            <a:ext cx="57265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DNA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293450" y="1828476"/>
            <a:ext cx="776370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Protein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444682" y="2230769"/>
            <a:ext cx="993169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Organelle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019640" y="2884716"/>
            <a:ext cx="50788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Cell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874455" y="3672898"/>
            <a:ext cx="72804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Tissue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773790" y="4104610"/>
            <a:ext cx="704105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0692014" y="4963279"/>
            <a:ext cx="992896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Organism</a:t>
            </a:r>
          </a:p>
        </p:txBody>
      </p:sp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4682" y="2588336"/>
            <a:ext cx="1112019" cy="93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5" descr="vision"/>
          <p:cNvPicPr>
            <a:picLocks noChangeAspect="1" noChangeArrowheads="1"/>
          </p:cNvPicPr>
          <p:nvPr/>
        </p:nvPicPr>
        <p:blipFill>
          <a:blip r:embed="rId10">
            <a:lum bright="12000" contrast="18000"/>
          </a:blip>
          <a:srcRect/>
          <a:stretch>
            <a:fillRect/>
          </a:stretch>
        </p:blipFill>
        <p:spPr bwMode="auto">
          <a:xfrm>
            <a:off x="5996216" y="1714792"/>
            <a:ext cx="1880369" cy="139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8516796" y="1655661"/>
            <a:ext cx="109608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US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0" name="Picture 2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13183" y="4513623"/>
            <a:ext cx="1216209" cy="178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310934" y="4571522"/>
            <a:ext cx="1626561" cy="135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070920" y="4810622"/>
            <a:ext cx="1573530" cy="161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311808" y="4237014"/>
            <a:ext cx="466541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EM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2592070" y="4267831"/>
            <a:ext cx="920903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err="1" smtClean="0">
                <a:solidFill>
                  <a:srgbClr val="7F7F7F"/>
                </a:solidFill>
              </a:rPr>
              <a:t>Confocal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038900" y="4544609"/>
            <a:ext cx="113724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Animal </a:t>
            </a:r>
            <a:r>
              <a:rPr lang="en-GB" sz="1400" dirty="0" err="1" smtClean="0">
                <a:solidFill>
                  <a:srgbClr val="7F7F7F"/>
                </a:solidFill>
              </a:rPr>
              <a:t>MRl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8329" y="1897371"/>
            <a:ext cx="1335418" cy="2297176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10344315" y="1838470"/>
            <a:ext cx="1445438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PET/CT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6423993" y="1367826"/>
            <a:ext cx="117850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MRI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3481" y="2167345"/>
            <a:ext cx="1148565" cy="27180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6942" y="5706193"/>
            <a:ext cx="2087351" cy="9625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0931" y="5338578"/>
            <a:ext cx="1536517" cy="8200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276764" y="3076671"/>
            <a:ext cx="171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 GE + 2 x Siemens  3 Tesla</a:t>
            </a:r>
            <a:endParaRPr lang="en-US" sz="1050" dirty="0"/>
          </a:p>
        </p:txBody>
      </p:sp>
      <p:sp>
        <p:nvSpPr>
          <p:cNvPr id="33" name="TextBox 32"/>
          <p:cNvSpPr txBox="1"/>
          <p:nvPr/>
        </p:nvSpPr>
        <p:spPr>
          <a:xfrm>
            <a:off x="4016632" y="6394641"/>
            <a:ext cx="1805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 Tesla  </a:t>
            </a:r>
            <a:r>
              <a:rPr lang="en-US" sz="1050" dirty="0" err="1" smtClean="0"/>
              <a:t>Bruker</a:t>
            </a:r>
            <a:r>
              <a:rPr lang="en-US" sz="1050" dirty="0"/>
              <a:t> </a:t>
            </a:r>
            <a:r>
              <a:rPr lang="en-US" sz="1050" dirty="0" err="1" smtClean="0"/>
              <a:t>Pharmascan</a:t>
            </a:r>
            <a:endParaRPr lang="en-US" sz="105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2424" y="4863310"/>
            <a:ext cx="1593077" cy="674875"/>
          </a:xfrm>
          <a:prstGeom prst="rect">
            <a:avLst/>
          </a:prstGeom>
        </p:spPr>
      </p:pic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1826374" y="3902631"/>
            <a:ext cx="1053791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 smtClean="0">
                <a:solidFill>
                  <a:srgbClr val="7F7F7F"/>
                </a:solidFill>
              </a:rPr>
              <a:t>Microscopy</a:t>
            </a:r>
            <a:endParaRPr lang="en-GB" sz="1400" b="1" dirty="0">
              <a:solidFill>
                <a:srgbClr val="7F7F7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8151" y="128285"/>
            <a:ext cx="684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Imaging infrastructure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(in Bergen)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2158" y="1123202"/>
            <a:ext cx="362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 New visualization center from 2017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6321" y="1003793"/>
            <a:ext cx="3874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Superresolution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microscopy (STED)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MRI experts ( acquisition + analysis 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 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159803" y="92481"/>
            <a:ext cx="18657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INFRASTRUCTURE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4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7634" y="30045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Images as matrices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3" y="720350"/>
            <a:ext cx="9951521" cy="5994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8171" y="766177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1D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8629" y="766176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2D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1699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7826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5625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3980" y="203516"/>
            <a:ext cx="782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formation”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“Image processing”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03"/>
            <a:ext cx="12192000" cy="4430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3846" y="205960"/>
            <a:ext cx="7837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analysis”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“Computer graphics”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756"/>
            <a:ext cx="12192000" cy="406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6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0714" y="205960"/>
            <a:ext cx="6898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“Computer vision”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“Visualization”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482"/>
            <a:ext cx="12192000" cy="4087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3169" y="528785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Image understanding 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86022"/>
            <a:ext cx="10510024" cy="6334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Modeling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and image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analysis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can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be </a:t>
            </a:r>
            <a:r>
              <a:rPr lang="nb-NO" sz="3200" b="1" kern="0" dirty="0" err="1" smtClean="0">
                <a:solidFill>
                  <a:schemeClr val="tx1"/>
                </a:solidFill>
                <a:latin typeface="Arial" charset="0"/>
              </a:rPr>
              <a:t>generic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in nature</a:t>
            </a:r>
            <a:endParaRPr lang="nb-NO" sz="1600" kern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76190" y="1118997"/>
            <a:ext cx="334571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Medical MR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imaging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99095" y="1130905"/>
            <a:ext cx="356219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Surveillance</a:t>
            </a:r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engineering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522025" y="1118997"/>
            <a:ext cx="1187096" cy="473573"/>
          </a:xfrm>
          <a:prstGeom prst="leftRightArrow">
            <a:avLst>
              <a:gd name="adj1" fmla="val 50000"/>
              <a:gd name="adj2" fmla="val 3090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 rot="5400000">
            <a:off x="2851685" y="1910511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 rot="5400000">
            <a:off x="8931093" y="1983684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 descr="hear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3159" y="2654982"/>
            <a:ext cx="4203864" cy="3408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ighway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1509" y="2667062"/>
            <a:ext cx="4223800" cy="342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778256" y="604148"/>
            <a:ext cx="182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(“active contours”)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66111" y="9248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189004" y="4770710"/>
            <a:ext cx="3122612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sz="16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 of GFP in the Golgi area (ROI1) with a high intensity laser.</a:t>
            </a:r>
          </a:p>
          <a:p>
            <a:pPr eaLnBrk="1" hangingPunct="1">
              <a:lnSpc>
                <a:spcPct val="130000"/>
              </a:lnSpc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The recovery of fluorescence in the bleached area is followed.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296167"/>
              </p:ext>
            </p:extLst>
          </p:nvPr>
        </p:nvGraphicFramePr>
        <p:xfrm>
          <a:off x="4839833" y="4120776"/>
          <a:ext cx="3392487" cy="248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" name="Photo Editor Photo" r:id="rId5" imgW="5477640" imgH="4352381" progId="">
                  <p:embed/>
                </p:oleObj>
              </mc:Choice>
              <mc:Fallback>
                <p:oleObj name="Photo Editor Photo" r:id="rId5" imgW="5477640" imgH="43523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9833" y="4120776"/>
                        <a:ext cx="3392487" cy="248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"/>
          <p:cNvSpPr txBox="1">
            <a:spLocks noChangeArrowheads="1"/>
          </p:cNvSpPr>
          <p:nvPr/>
        </p:nvSpPr>
        <p:spPr bwMode="auto">
          <a:xfrm rot="16200000">
            <a:off x="4079421" y="5259014"/>
            <a:ext cx="12223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% fluorescence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515101" y="6576453"/>
            <a:ext cx="804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Time (s)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039004"/>
              </p:ext>
            </p:extLst>
          </p:nvPr>
        </p:nvGraphicFramePr>
        <p:xfrm>
          <a:off x="4944682" y="940812"/>
          <a:ext cx="3406749" cy="3138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Photo Editor Photo" r:id="rId7" imgW="2895238" imgH="2800741" progId="">
                  <p:embed/>
                </p:oleObj>
              </mc:Choice>
              <mc:Fallback>
                <p:oleObj name="Photo Editor Photo" r:id="rId7" imgW="2895238" imgH="2800741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091"/>
                      <a:stretch>
                        <a:fillRect/>
                      </a:stretch>
                    </p:blipFill>
                    <p:spPr bwMode="auto">
                      <a:xfrm>
                        <a:off x="4944682" y="940812"/>
                        <a:ext cx="3406749" cy="3138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7" descr="mic logo TIFF 50% WINDOW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086995" y="6259548"/>
            <a:ext cx="660195" cy="43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23753" y="188913"/>
            <a:ext cx="1081842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Live cell imaging</a:t>
            </a:r>
            <a:r>
              <a:rPr lang="en-US" sz="2800">
                <a:latin typeface="Arial" charset="0"/>
                <a:ea typeface="ＭＳ Ｐゴシック" charset="-128"/>
                <a:cs typeface="ＭＳ Ｐゴシック" charset="-128"/>
              </a:rPr>
              <a:t>:  </a:t>
            </a:r>
            <a:r>
              <a:rPr lang="en-US" sz="2400" b="1" smtClean="0">
                <a:latin typeface="Arial" charset="0"/>
                <a:ea typeface="ＭＳ Ｐゴシック" charset="-128"/>
                <a:cs typeface="ＭＳ Ｐゴシック" charset="-128"/>
              </a:rPr>
              <a:t>FRAP</a:t>
            </a:r>
            <a:r>
              <a:rPr lang="en-US" sz="280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–  Fluorescence Recovery After </a:t>
            </a:r>
            <a:r>
              <a:rPr lang="en-US" sz="24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8992653" y="1076263"/>
            <a:ext cx="21463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M</a:t>
            </a:r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easure </a:t>
            </a: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the dynamics of a molecule over time (diffusional mobility) and chemical changes of molecular species</a:t>
            </a: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9147032" y="3255900"/>
            <a:ext cx="2065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2-compartment </a:t>
            </a:r>
            <a:r>
              <a:rPr lang="nb-NO" sz="1400" dirty="0" err="1">
                <a:latin typeface="Arial" charset="0"/>
                <a:ea typeface="ＭＳ Ｐゴシック" charset="-128"/>
                <a:cs typeface="ＭＳ Ｐゴシック" charset="-128"/>
              </a:rPr>
              <a:t>model</a:t>
            </a:r>
            <a:endParaRPr lang="en-US" sz="1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9366915" y="4486522"/>
            <a:ext cx="4934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dO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9781315" y="4596060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=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C –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O</a:t>
            </a:r>
            <a:endParaRPr lang="en-US" sz="16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9783035" y="5196135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=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O –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9418500" y="5339010"/>
            <a:ext cx="4178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9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9432256" y="4775447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9380671" y="5075485"/>
            <a:ext cx="47974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9392707" y="4751635"/>
            <a:ext cx="42127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10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0"/>
          <p:cNvSpPr>
            <a:spLocks noChangeShapeType="1"/>
          </p:cNvSpPr>
          <p:nvPr/>
        </p:nvSpPr>
        <p:spPr bwMode="auto">
          <a:xfrm>
            <a:off x="9482122" y="5375522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9168954" y="3632138"/>
            <a:ext cx="25638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O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 - </a:t>
            </a:r>
            <a:r>
              <a:rPr lang="nb-NO" sz="12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organelle-associated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9168954" y="3970692"/>
            <a:ext cx="22611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C 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-  </a:t>
            </a:r>
            <a:r>
              <a:rPr lang="nb-NO" sz="1200" dirty="0" err="1">
                <a:latin typeface="Arial" charset="0"/>
                <a:ea typeface="ＭＳ Ｐゴシック" charset="-128"/>
                <a:cs typeface="ＭＳ Ｐゴシック" charset="-128"/>
              </a:rPr>
              <a:t>cytoplasmic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9186957" y="5829238"/>
            <a:ext cx="19430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x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– </a:t>
            </a:r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reate constants</a:t>
            </a:r>
            <a:endParaRPr lang="en-US" sz="1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9070031" y="2471675"/>
            <a:ext cx="1740139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Image-based</a:t>
            </a:r>
          </a:p>
          <a:p>
            <a:pPr eaLnBrk="1" hangingPunct="1">
              <a:lnSpc>
                <a:spcPct val="120000"/>
              </a:lnSpc>
            </a:pPr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      modelling: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0867" y="4471601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ROI1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8879" y="5155677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ROI2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New_Frap_comp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8003" y="946150"/>
            <a:ext cx="3517900" cy="3708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 bwMode="auto">
          <a:xfrm>
            <a:off x="2336264" y="2410562"/>
            <a:ext cx="828092" cy="504056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noFill/>
              <a:effectLst/>
              <a:latin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16206" y="1616546"/>
            <a:ext cx="1091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Arial"/>
                <a:cs typeface="Arial"/>
              </a:rPr>
              <a:t>Bleached are</a:t>
            </a:r>
            <a:endParaRPr lang="en-US" sz="120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>
            <a:off x="3004457" y="1880828"/>
            <a:ext cx="236542" cy="488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ight Brace 4"/>
          <p:cNvSpPr/>
          <p:nvPr/>
        </p:nvSpPr>
        <p:spPr>
          <a:xfrm>
            <a:off x="11275728" y="4486522"/>
            <a:ext cx="182104" cy="11890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866111" y="9248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3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714269" y="33463"/>
            <a:ext cx="685315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Object </a:t>
            </a:r>
            <a:r>
              <a:rPr lang="nb-NO" sz="3600" dirty="0" err="1">
                <a:latin typeface="Arial" charset="0"/>
                <a:ea typeface="ＭＳ Ｐゴシック" charset="-128"/>
                <a:cs typeface="ＭＳ Ｐゴシック" charset="-128"/>
              </a:rPr>
              <a:t>tracking</a:t>
            </a:r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3600" dirty="0" smtClean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20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2000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              </a:t>
            </a:r>
          </a:p>
          <a:p>
            <a:pPr eaLnBrk="1" hangingPunct="1"/>
            <a:r>
              <a:rPr lang="nb-NO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                                                                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P</a:t>
            </a:r>
            <a:r>
              <a:rPr lang="nb-NO" dirty="0" err="1" smtClean="0">
                <a:latin typeface="Arial" charset="0"/>
                <a:ea typeface="ＭＳ Ｐゴシック" charset="-128"/>
                <a:cs typeface="ＭＳ Ｐゴシック" charset="-128"/>
              </a:rPr>
              <a:t>erformance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evaluation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044675" y="3597400"/>
            <a:ext cx="2881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”Easy”  -  ”Toy problem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88443" y="3591050"/>
            <a:ext cx="3776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 Intracellular transport vesicles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7" descr="mic logo TIFF 50% WINDOW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86872" y="6248276"/>
            <a:ext cx="7127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thesis_fig_4_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725885" y="1686050"/>
            <a:ext cx="26543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280708" y="266461"/>
            <a:ext cx="5540350" cy="1320011"/>
            <a:chOff x="1031850" y="390650"/>
            <a:chExt cx="6337300" cy="2127250"/>
          </a:xfrm>
        </p:grpSpPr>
        <p:pic>
          <p:nvPicPr>
            <p:cNvPr id="6" name="Picture 8" descr="paper_1_fig_1_a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1850" y="390650"/>
              <a:ext cx="1208088" cy="90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paper_1_fig_1_b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278038" y="681163"/>
              <a:ext cx="1209675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0" descr="paper_1_fig_1_c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527400" y="897063"/>
              <a:ext cx="1208088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paper_1_fig_1_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52963" y="1149475"/>
              <a:ext cx="1208087" cy="900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2" descr="paper_1_fig_1_e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178525" y="1436813"/>
              <a:ext cx="1190625" cy="89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1031850" y="1293938"/>
              <a:ext cx="6005513" cy="1223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 Box 15"/>
          <p:cNvSpPr txBox="1">
            <a:spLocks noChangeArrowheads="1"/>
          </p:cNvSpPr>
          <p:nvPr/>
        </p:nvSpPr>
        <p:spPr bwMode="auto">
          <a:xfrm rot="622276">
            <a:off x="6047866" y="1826682"/>
            <a:ext cx="749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Time</a:t>
            </a:r>
            <a:endParaRPr lang="en-US" sz="1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914375" y="3597400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9975247" y="2697288"/>
            <a:ext cx="1123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Ground truth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8532210" y="1365375"/>
            <a:ext cx="2944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Automatically segmented and tracked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6647081" y="4353050"/>
            <a:ext cx="1079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Difficult: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5238150" y="6046025"/>
            <a:ext cx="388938" cy="17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438750" y="6189788"/>
            <a:ext cx="104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occlusion is</a:t>
            </a:r>
          </a:p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 handeled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" name="stack2 green 45fps_com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623958" y="3964753"/>
            <a:ext cx="3196417" cy="2641749"/>
          </a:xfrm>
          <a:prstGeom prst="rect">
            <a:avLst/>
          </a:prstGeom>
        </p:spPr>
      </p:pic>
      <p:pic>
        <p:nvPicPr>
          <p:cNvPr id="24" name="tracking_15fps_none_comp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13164" y="3932215"/>
            <a:ext cx="3798575" cy="270289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487915" y="3352925"/>
            <a:ext cx="2573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StemCells_amalka_uppsala_thesis_paper1.avi</a:t>
            </a:r>
            <a:endParaRPr lang="en-US" sz="800" dirty="0"/>
          </a:p>
        </p:txBody>
      </p:sp>
      <p:pic>
        <p:nvPicPr>
          <p:cNvPr id="26" name="StemCells_amalka_uppsala_thesis_paper1_kM5WHc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78140" y="1279978"/>
            <a:ext cx="2840452" cy="22651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866111" y="9248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5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2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7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542" y="1247951"/>
            <a:ext cx="1151815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The Centre for Digital Life Norway (DLN) aims to drive the development of a new branch of Norwegian biotechnological research and innovation, by mixing life scientists, mathematicians, statisticians, computer scientists and engineers.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This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will be a key ingredient to scale up the success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of 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generating predictive models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biological systems – by using many different types of technologies and methodologies.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can we best integrate different technologies and methodologies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    in 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transdisciplinary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research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projects?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2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Are we equipped for this type of research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sz="20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0439" y="4609817"/>
            <a:ext cx="112790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How does  “In vivo imaging 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  image analysis”    fit in ?</a:t>
            </a:r>
          </a:p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               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+ live imaging acquisition               + image-based modelling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" y="37057"/>
            <a:ext cx="6150401" cy="1062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910" y="159027"/>
            <a:ext cx="1658790" cy="853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9054" y="6101394"/>
            <a:ext cx="161294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2125" y="6101394"/>
            <a:ext cx="124264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TRENDS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3392" y="6101394"/>
            <a:ext cx="166744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6875" y="4479605"/>
            <a:ext cx="1188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31441" y="6099414"/>
            <a:ext cx="254268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INFRASTRUCTURE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7" y="1796428"/>
            <a:ext cx="6258074" cy="48651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50181" y="5615960"/>
            <a:ext cx="179884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NimbusRomNo9L" charset="0"/>
              </a:rPr>
              <a:t>Multi-parametric MRI and histopathological examinations of a prostate (brown circle) with tumor (blue circle</a:t>
            </a:r>
            <a:r>
              <a:rPr lang="en-US" sz="1100">
                <a:latin typeface="NimbusRomNo9L" charset="0"/>
              </a:rPr>
              <a:t>). 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132" y="605642"/>
            <a:ext cx="3094777" cy="6169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7631"/>
          <a:stretch/>
        </p:blipFill>
        <p:spPr>
          <a:xfrm>
            <a:off x="11875" y="0"/>
            <a:ext cx="8834596" cy="1935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9861" y="128104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3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Voila_Capture_kNN_classification_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4401" y="1399871"/>
            <a:ext cx="4879723" cy="5013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772211" y="1341526"/>
            <a:ext cx="4968552" cy="496855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31314" y="58549"/>
            <a:ext cx="9534596" cy="633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 smtClean="0">
                <a:latin typeface="Arial" charset="0"/>
              </a:rPr>
              <a:t>Automated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brain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tissue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classification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sz="3800" dirty="0" smtClean="0">
                <a:latin typeface="Arial" charset="0"/>
              </a:rPr>
              <a:t>- </a:t>
            </a:r>
            <a:r>
              <a:rPr lang="nb-NO" sz="3800" dirty="0" err="1" smtClean="0">
                <a:latin typeface="Arial" charset="0"/>
              </a:rPr>
              <a:t>kNN</a:t>
            </a:r>
            <a:endParaRPr lang="nb-NO" sz="3800" dirty="0"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32944" y="1556792"/>
            <a:ext cx="2987824" cy="2512332"/>
            <a:chOff x="6501408" y="1204700"/>
            <a:chExt cx="2642592" cy="2224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7126" y="1204700"/>
              <a:ext cx="2566874" cy="2160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44408" y="3198168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FLASH</a:t>
              </a:r>
              <a:endParaRPr lang="en-US" sz="9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32240" y="312616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DESS</a:t>
              </a:r>
              <a:endParaRPr lang="en-US" sz="9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6292788" y="192334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FISP</a:t>
              </a:r>
              <a:endParaRPr lang="en-US" sz="9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72400" y="143426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</a:t>
              </a:r>
              <a:r>
                <a:rPr lang="en-US" sz="1600" baseline="30000" dirty="0" smtClean="0"/>
                <a:t>3</a:t>
              </a:r>
              <a:endParaRPr lang="en-US" sz="1600" baseline="300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alphaModFix amt="37000"/>
            </a:blip>
            <a:srcRect l="14730" r="10573"/>
            <a:stretch/>
          </p:blipFill>
          <p:spPr>
            <a:xfrm>
              <a:off x="7020272" y="1348716"/>
              <a:ext cx="1800200" cy="193626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292462" y="894991"/>
            <a:ext cx="456961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=7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earest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eighbor classification </a:t>
            </a:r>
          </a:p>
          <a:p>
            <a:pPr algn="l"/>
            <a:endParaRPr lang="en-US" sz="200" dirty="0" smtClean="0"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to six different tissue types of the human head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6674" y="4705399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Classification of new voxels based on a training set (mask)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8495" y="4971653"/>
            <a:ext cx="3573414" cy="174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ade by an expert (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supervised learning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pPr algn="l"/>
            <a:endParaRPr lang="en-US" sz="700" dirty="0"/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r>
              <a:rPr lang="en-US" sz="1200" i="1" dirty="0" smtClean="0"/>
              <a:t>Air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Grey matter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White matter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CSF 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Muscle </a:t>
            </a:r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endParaRPr lang="en-US" sz="14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159" y="5373216"/>
            <a:ext cx="1224136" cy="1224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5192" y="4005064"/>
            <a:ext cx="507287" cy="504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928" y="3573016"/>
            <a:ext cx="576064" cy="5760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2904" y="1700808"/>
            <a:ext cx="576064" cy="5760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860108" y="3391108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x</a:t>
            </a:r>
            <a:endParaRPr lang="en-US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76960" y="3284984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y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29360" y="1662916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z</a:t>
            </a:r>
            <a:endParaRPr lang="en-US" sz="1050" b="1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7849079" y="5445224"/>
            <a:ext cx="936104" cy="72008"/>
          </a:xfrm>
          <a:prstGeom prst="straightConnector1">
            <a:avLst/>
          </a:prstGeom>
          <a:noFill/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8065103" y="6309320"/>
            <a:ext cx="1440160" cy="72008"/>
          </a:xfrm>
          <a:prstGeom prst="straightConnector1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9577271" y="6237312"/>
            <a:ext cx="424473" cy="138500"/>
          </a:xfrm>
          <a:prstGeom prst="straightConnector1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10001744" y="6237312"/>
            <a:ext cx="38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Fat</a:t>
            </a:r>
            <a:endParaRPr lang="en-US" sz="1200" i="1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8425143" y="5805264"/>
            <a:ext cx="648072" cy="7200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8425143" y="5589240"/>
            <a:ext cx="720080" cy="7200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 rot="16200000">
            <a:off x="6892940" y="4705109"/>
            <a:ext cx="36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10866111" y="9248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7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0" y="1341909"/>
            <a:ext cx="7476396" cy="1555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5" y="2882656"/>
            <a:ext cx="5450775" cy="237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419" y="512716"/>
            <a:ext cx="3770898" cy="2649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77256" y="3345988"/>
            <a:ext cx="435032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62626"/>
                </a:solidFill>
                <a:latin typeface="Georgia" charset="0"/>
              </a:rPr>
              <a:t>Imagine you’re doing a study comparing brain structure in two groups. Halfway through analyzing your data, you upgrade your </a:t>
            </a:r>
            <a:r>
              <a:rPr lang="en-US" sz="2000" dirty="0" err="1">
                <a:solidFill>
                  <a:srgbClr val="262626"/>
                </a:solidFill>
                <a:latin typeface="Georgia" charset="0"/>
              </a:rPr>
              <a:t>MacOS</a:t>
            </a:r>
            <a:r>
              <a:rPr lang="en-US" sz="2000" dirty="0">
                <a:solidFill>
                  <a:srgbClr val="262626"/>
                </a:solidFill>
                <a:latin typeface="Georgia" charset="0"/>
              </a:rPr>
              <a:t>. All of the brains you analyze after that will be, say, 5% “bigger”. That’ll certainly make your data much noisier, and if you happen to analyze most of Group A before Group B, it’ll give you a false positive finding.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628" y="5352153"/>
            <a:ext cx="5212422" cy="11583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96" y="5412925"/>
            <a:ext cx="1329866" cy="10367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4028" y="97374"/>
            <a:ext cx="65149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The role of numerical libraries, 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   operating systems and versions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1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6" y="1008403"/>
            <a:ext cx="6157321" cy="5559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110" y="145279"/>
            <a:ext cx="9852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Reproducible research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Science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source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2" y="2235436"/>
            <a:ext cx="5574862" cy="3260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4028" y="95965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45990" y="5725701"/>
            <a:ext cx="4202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”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Build </a:t>
            </a:r>
            <a:r>
              <a:rPr lang="en-US" sz="2000" b="1" i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software better,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together </a:t>
            </a:r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8437" y="137587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9073" y="1033482"/>
            <a:ext cx="4183709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Computational (bio)medicine </a:t>
            </a:r>
          </a:p>
          <a:p>
            <a:endParaRPr lang="en-US" sz="105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      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&amp;          Software development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8023" y="582961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0315" y="19376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5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1" y="163099"/>
            <a:ext cx="6506032" cy="3686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36" y="2494369"/>
            <a:ext cx="6010347" cy="4203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952507" y="2125037"/>
            <a:ext cx="408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ehodneland</a:t>
            </a:r>
            <a:r>
              <a:rPr lang="en-US" dirty="0"/>
              <a:t>/</a:t>
            </a:r>
            <a:r>
              <a:rPr lang="en-US" dirty="0" err="1"/>
              <a:t>cellsegm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752" y="1784619"/>
            <a:ext cx="782452" cy="680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89861" y="128104"/>
            <a:ext cx="122180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SOLUTIONS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7560" y="5695310"/>
            <a:ext cx="1505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Sourcec</a:t>
            </a:r>
            <a:r>
              <a:rPr lang="en-US" b="1" smtClean="0">
                <a:latin typeface="Arial" charset="0"/>
                <a:ea typeface="Arial" charset="0"/>
                <a:cs typeface="Arial" charset="0"/>
              </a:rPr>
              <a:t>ode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Examples</a:t>
            </a:r>
          </a:p>
          <a:p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Testdata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9390" y="194817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Paper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45998" y="819907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Arial" charset="0"/>
                <a:ea typeface="Arial" charset="0"/>
                <a:cs typeface="Arial" charset="0"/>
              </a:rPr>
              <a:t>Code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22767" y="3567110"/>
            <a:ext cx="45977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An automated MATLAB tool for segmentation of surface stained cells.</a:t>
            </a:r>
            <a:endParaRPr lang="en-US" sz="1200" dirty="0"/>
          </a:p>
        </p:txBody>
      </p:sp>
      <p:sp>
        <p:nvSpPr>
          <p:cNvPr id="11" name="Down Arrow 10"/>
          <p:cNvSpPr/>
          <p:nvPr/>
        </p:nvSpPr>
        <p:spPr>
          <a:xfrm flipH="1">
            <a:off x="11340936" y="1339871"/>
            <a:ext cx="144170" cy="3616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6792686" y="435881"/>
            <a:ext cx="356259" cy="134135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09" y="3937065"/>
            <a:ext cx="4705754" cy="2752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5114528" y="3979778"/>
            <a:ext cx="71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Test-</a:t>
            </a: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data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Left-Up Arrow 14"/>
          <p:cNvSpPr/>
          <p:nvPr/>
        </p:nvSpPr>
        <p:spPr>
          <a:xfrm>
            <a:off x="5165768" y="4643253"/>
            <a:ext cx="317614" cy="344384"/>
          </a:xfrm>
          <a:prstGeom prst="lef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5546" y="2448511"/>
            <a:ext cx="8800547" cy="4124324"/>
            <a:chOff x="213650" y="1076185"/>
            <a:chExt cx="8800547" cy="4124324"/>
          </a:xfrm>
        </p:grpSpPr>
        <p:grpSp>
          <p:nvGrpSpPr>
            <p:cNvPr id="3" name="Group 3"/>
            <p:cNvGrpSpPr/>
            <p:nvPr/>
          </p:nvGrpSpPr>
          <p:grpSpPr>
            <a:xfrm>
              <a:off x="213650" y="1076185"/>
              <a:ext cx="8800547" cy="4124324"/>
              <a:chOff x="213650" y="1603010"/>
              <a:chExt cx="8800547" cy="41243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650" y="1603010"/>
                <a:ext cx="8800547" cy="41243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rcRect t="9300"/>
              <a:stretch>
                <a:fillRect/>
              </a:stretch>
            </p:blipFill>
            <p:spPr>
              <a:xfrm>
                <a:off x="361432" y="2362169"/>
                <a:ext cx="8593415" cy="148995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02" y="2248609"/>
                <a:ext cx="719431" cy="1710345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421432" y="1128564"/>
              <a:ext cx="692818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Atom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-12 </a:t>
              </a:r>
              <a:r>
                <a:rPr lang="en-US" sz="1200" dirty="0" err="1" smtClean="0"/>
                <a:t>m</a:t>
              </a:r>
              <a:endParaRPr lang="en-US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3832" y="1140964"/>
              <a:ext cx="748923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Protein</a:t>
              </a:r>
            </a:p>
            <a:p>
              <a:r>
                <a:rPr lang="en-US" sz="1400" dirty="0" smtClean="0"/>
                <a:t>  10</a:t>
              </a:r>
              <a:r>
                <a:rPr lang="en-US" sz="1400" baseline="30000" dirty="0" smtClean="0"/>
                <a:t>-9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46232" y="1153364"/>
              <a:ext cx="614271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Cell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8632" y="1155764"/>
              <a:ext cx="67197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Tissue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70204" y="12336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52604" y="12560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25165" y="1162014"/>
              <a:ext cx="82702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   Organ</a:t>
              </a:r>
            </a:p>
            <a:p>
              <a:r>
                <a:rPr lang="en-US" sz="1400" dirty="0" smtClean="0"/>
                <a:t>    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r>
                <a:rPr lang="en-US" sz="1200" dirty="0" smtClean="0"/>
                <a:t>  Anatomy</a:t>
              </a:r>
            </a:p>
            <a:p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59246" y="1129530"/>
              <a:ext cx="155495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   Organ system</a:t>
              </a:r>
            </a:p>
            <a:p>
              <a:r>
                <a:rPr lang="en-US" sz="1400" b="1" dirty="0" smtClean="0"/>
                <a:t>    &amp; organism</a:t>
              </a:r>
            </a:p>
            <a:p>
              <a:r>
                <a:rPr lang="en-US" sz="1400" dirty="0" smtClean="0"/>
                <a:t>      </a:t>
              </a:r>
              <a:r>
                <a:rPr lang="en-US" sz="1200" dirty="0" smtClean="0"/>
                <a:t>Physiology</a:t>
              </a:r>
            </a:p>
            <a:p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675" y="3412129"/>
              <a:ext cx="843501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Gene</a:t>
              </a:r>
            </a:p>
            <a:p>
              <a:pPr algn="ctr"/>
              <a:r>
                <a:rPr lang="en-US" sz="1400" dirty="0" smtClean="0"/>
                <a:t>networks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4237" y="3412129"/>
              <a:ext cx="136768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Pathway models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16528" y="3424529"/>
              <a:ext cx="148790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Stochastic models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93770" y="3366929"/>
              <a:ext cx="1018227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Ordinary</a:t>
              </a:r>
            </a:p>
            <a:p>
              <a:pPr algn="ctr"/>
              <a:r>
                <a:rPr lang="en-US" sz="1400" dirty="0" smtClean="0"/>
                <a:t>Differential</a:t>
              </a:r>
            </a:p>
            <a:p>
              <a:pPr algn="ctr"/>
              <a:r>
                <a:rPr lang="en-US" sz="1400" dirty="0" smtClean="0"/>
                <a:t>Equations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0037" y="3379329"/>
              <a:ext cx="159049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Continuum models</a:t>
              </a:r>
            </a:p>
            <a:p>
              <a:pPr algn="ctr"/>
              <a:r>
                <a:rPr lang="en-US" sz="1400" dirty="0" smtClean="0"/>
                <a:t>(Partial Differential</a:t>
              </a:r>
            </a:p>
            <a:p>
              <a:pPr algn="ctr"/>
              <a:r>
                <a:rPr lang="en-US" sz="1400" dirty="0" smtClean="0"/>
                <a:t>Equations)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3466" y="3401729"/>
              <a:ext cx="134844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Systems models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320505" y="4157993"/>
              <a:ext cx="653684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13890" y="4432855"/>
              <a:ext cx="1428596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molecular events</a:t>
              </a:r>
            </a:p>
            <a:p>
              <a:pPr algn="ctr"/>
              <a:r>
                <a:rPr lang="en-US" sz="1200" dirty="0" smtClean="0"/>
                <a:t>(ion channel gating)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2292" y="4433607"/>
              <a:ext cx="1056700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diffusion</a:t>
              </a:r>
            </a:p>
            <a:p>
              <a:pPr algn="ctr"/>
              <a:r>
                <a:rPr lang="en-US" sz="1200" dirty="0" smtClean="0"/>
                <a:t>cell </a:t>
              </a:r>
              <a:r>
                <a:rPr lang="en-US" sz="1200" dirty="0" err="1" smtClean="0"/>
                <a:t>signalling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21765" y="4443837"/>
              <a:ext cx="675185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motility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96056" y="4444589"/>
              <a:ext cx="630301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mitosis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0477" y="4464297"/>
              <a:ext cx="707245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protein</a:t>
              </a:r>
            </a:p>
            <a:p>
              <a:pPr algn="ctr"/>
              <a:r>
                <a:rPr lang="en-US" sz="1200" dirty="0" smtClean="0"/>
                <a:t>turnover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28709" y="4465049"/>
              <a:ext cx="667169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9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human</a:t>
              </a:r>
            </a:p>
            <a:p>
              <a:pPr algn="ctr"/>
              <a:r>
                <a:rPr lang="en-US" sz="1200" dirty="0" smtClean="0"/>
                <a:t>lifetime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1238185" y="422954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679593" y="4230293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3940919" y="4231045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211723" y="4231797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6492005" y="4232549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7762809" y="423330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rcRect l="2757" t="1762" r="37412" b="2856"/>
          <a:stretch>
            <a:fillRect/>
          </a:stretch>
        </p:blipFill>
        <p:spPr>
          <a:xfrm>
            <a:off x="8253403" y="3213143"/>
            <a:ext cx="1200896" cy="15315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428901" y="3185774"/>
            <a:ext cx="179139" cy="15315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8214487" y="3207670"/>
            <a:ext cx="1422256" cy="5473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7435037" y="3934082"/>
            <a:ext cx="1635938" cy="794"/>
          </a:xfrm>
          <a:prstGeom prst="line">
            <a:avLst/>
          </a:prstGeom>
          <a:ln w="444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378105" y="341705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Brain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9386583" y="3624482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Spinal</a:t>
            </a:r>
          </a:p>
          <a:p>
            <a:r>
              <a:rPr lang="en-US" sz="800" dirty="0" smtClean="0"/>
              <a:t> cord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9365430" y="4102823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Peri</a:t>
            </a:r>
            <a:r>
              <a:rPr lang="en-US" sz="800" dirty="0" smtClean="0"/>
              <a:t>-</a:t>
            </a:r>
          </a:p>
          <a:p>
            <a:r>
              <a:rPr lang="en-US" sz="800" dirty="0" err="1" smtClean="0"/>
              <a:t>pheral</a:t>
            </a:r>
            <a:endParaRPr lang="en-US" sz="800" dirty="0" smtClean="0"/>
          </a:p>
          <a:p>
            <a:r>
              <a:rPr lang="en-US" sz="800" dirty="0" smtClean="0"/>
              <a:t>nerves</a:t>
            </a:r>
          </a:p>
          <a:p>
            <a:endParaRPr lang="en-US" sz="800" dirty="0"/>
          </a:p>
        </p:txBody>
      </p:sp>
      <p:sp>
        <p:nvSpPr>
          <p:cNvPr id="41" name="Rectangle 40"/>
          <p:cNvSpPr/>
          <p:nvPr/>
        </p:nvSpPr>
        <p:spPr>
          <a:xfrm>
            <a:off x="6834500" y="3326350"/>
            <a:ext cx="969988" cy="11091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061" y="3457670"/>
            <a:ext cx="1018533" cy="8018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t="31158"/>
          <a:stretch>
            <a:fillRect/>
          </a:stretch>
        </p:blipFill>
        <p:spPr>
          <a:xfrm>
            <a:off x="3733394" y="3426877"/>
            <a:ext cx="1209455" cy="8326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8355" y="3417052"/>
            <a:ext cx="1145107" cy="8424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5096" y="3089176"/>
            <a:ext cx="1228571" cy="13490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478" y="3094109"/>
            <a:ext cx="773151" cy="170274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0723" y="5391819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70864" y="2615818"/>
            <a:ext cx="743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 smtClean="0">
                <a:latin typeface="Arial" charset="0"/>
                <a:ea typeface="Arial" charset="0"/>
                <a:cs typeface="Arial" charset="0"/>
              </a:rPr>
              <a:t>SPACE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311548" y="727287"/>
            <a:ext cx="92608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>
                <a:latin typeface="Arial" charset="0"/>
              </a:rPr>
              <a:t>LIVE / IN VIVO </a:t>
            </a:r>
            <a:r>
              <a:rPr lang="nb-NO" sz="2000" b="1" dirty="0" smtClean="0">
                <a:latin typeface="Arial" charset="0"/>
              </a:rPr>
              <a:t>IMAGING, SYSTEMS BIOLOGY</a:t>
            </a:r>
            <a:r>
              <a:rPr lang="nb-NO" sz="2000" dirty="0">
                <a:latin typeface="Arial" charset="0"/>
              </a:rPr>
              <a:t> </a:t>
            </a:r>
            <a:r>
              <a:rPr lang="nb-NO" sz="2000" dirty="0" smtClean="0">
                <a:latin typeface="Arial" charset="0"/>
              </a:rPr>
              <a:t>and  </a:t>
            </a:r>
            <a:r>
              <a:rPr lang="nb-NO" sz="2000" b="1" dirty="0" smtClean="0">
                <a:latin typeface="Arial" charset="0"/>
              </a:rPr>
              <a:t>SYSTEMS MEDICINE</a:t>
            </a:r>
            <a:endParaRPr lang="en-US" sz="2000" dirty="0">
              <a:latin typeface="Arial" charset="0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3388516" y="6659967"/>
            <a:ext cx="8183995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From: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Dollery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R.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Kitney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Systems biology: A vision for engineering and medicine, </a:t>
            </a:r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Tech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. report, The Academy of Medical Sciences and The Royal Academy of Engineering, London, UK, Feb. 2007.</a:t>
            </a:r>
          </a:p>
        </p:txBody>
      </p:sp>
      <p:sp>
        <p:nvSpPr>
          <p:cNvPr id="52" name="Text Box 3"/>
          <p:cNvSpPr txBox="1">
            <a:spLocks noChangeArrowheads="1"/>
          </p:cNvSpPr>
          <p:nvPr/>
        </p:nvSpPr>
        <p:spPr bwMode="auto">
          <a:xfrm>
            <a:off x="305342" y="1257031"/>
            <a:ext cx="939231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TRANSDISCIPLINARITY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COMPUTATIONAL APPROACHES  </a:t>
            </a:r>
          </a:p>
          <a:p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to the multi-scale nature of molecules, cells, tissues and organs in health and disease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9516" y="118683"/>
            <a:ext cx="9126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Arial" charset="0"/>
                <a:ea typeface="Arial" charset="0"/>
                <a:cs typeface="Arial" charset="0"/>
              </a:rPr>
              <a:t>The future of bio(medical)imaging and imaging-based modeling</a:t>
            </a:r>
            <a:r>
              <a:rPr lang="is-IS" sz="2400" i="1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2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174205" y="2332392"/>
            <a:ext cx="18822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mindset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skillset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 toolset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48100" y="4748855"/>
            <a:ext cx="21066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 - open science</a:t>
            </a:r>
          </a:p>
          <a:p>
            <a:endParaRPr lang="en-US" sz="12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 - reproducible </a:t>
            </a:r>
          </a:p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     research</a:t>
            </a:r>
          </a:p>
          <a:p>
            <a:endParaRPr lang="en-US" sz="1200" b="1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-16819" y="2328313"/>
            <a:ext cx="9719820" cy="32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024069" y="1249201"/>
            <a:ext cx="1909497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2000" i="1" dirty="0" err="1" smtClean="0">
                <a:latin typeface="Arial" charset="0"/>
                <a:ea typeface="Arial" charset="0"/>
                <a:cs typeface="Arial" charset="0"/>
              </a:rPr>
              <a:t>Addressing</a:t>
            </a:r>
            <a:endParaRPr lang="nb-NO" sz="2000" i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nb-NO" sz="2000" i="1" dirty="0" err="1">
                <a:latin typeface="Arial" charset="0"/>
                <a:ea typeface="Arial" charset="0"/>
                <a:cs typeface="Arial" charset="0"/>
              </a:rPr>
              <a:t>t</a:t>
            </a:r>
            <a:r>
              <a:rPr lang="nb-NO" sz="2000" i="1" dirty="0" err="1" smtClean="0">
                <a:latin typeface="Arial" charset="0"/>
                <a:ea typeface="Arial" charset="0"/>
                <a:cs typeface="Arial" charset="0"/>
              </a:rPr>
              <a:t>he</a:t>
            </a:r>
            <a:r>
              <a:rPr lang="nb-NO" sz="20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i="1" dirty="0" err="1" smtClean="0">
                <a:latin typeface="Arial" charset="0"/>
                <a:ea typeface="Arial" charset="0"/>
                <a:cs typeface="Arial" charset="0"/>
              </a:rPr>
              <a:t>challenges</a:t>
            </a:r>
            <a:r>
              <a:rPr lang="nb-NO" sz="2000" i="1" dirty="0" smtClean="0">
                <a:latin typeface="Arial" charset="0"/>
                <a:ea typeface="Arial" charset="0"/>
                <a:cs typeface="Arial" charset="0"/>
              </a:rPr>
              <a:t>: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9948103" y="237506"/>
            <a:ext cx="15352" cy="6244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051179" y="375363"/>
            <a:ext cx="2006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u="sng" dirty="0" smtClean="0">
                <a:latin typeface="Arial" charset="0"/>
                <a:ea typeface="Arial" charset="0"/>
                <a:cs typeface="Arial" charset="0"/>
              </a:rPr>
              <a:t>SUMMARY</a:t>
            </a:r>
            <a:endParaRPr lang="en-US" sz="2800" u="sng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267" y="192588"/>
            <a:ext cx="7701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redictive models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of biological systems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30709" y="3342641"/>
            <a:ext cx="8486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Transdisciplinary research </a:t>
            </a:r>
            <a:r>
              <a:rPr lang="en-US" sz="3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=  team science 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709" y="4028517"/>
            <a:ext cx="116108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 transdisciplinary research endeavor, scientists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contribute their unique expertise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but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work </a:t>
            </a:r>
            <a:r>
              <a:rPr lang="en-US" sz="2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outside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their own discipline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trive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understand the complexities of the whole project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, rather than one part of it.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llows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investigators 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transcend their own disciplines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 to inform one another’s work, capture complexity, and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create new intellectual spaces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2068" y="6511515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016" y="831595"/>
            <a:ext cx="1169598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Development and use of algorithms, data structures, visualization and communication tools with the goal of computer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modelling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of biological systems. </a:t>
            </a:r>
          </a:p>
          <a:p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 Includes stochastic and deterministic computer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simulations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machine learning</a:t>
            </a:r>
          </a:p>
          <a:p>
            <a:r>
              <a:rPr lang="en-US" sz="9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  <a:p>
            <a:r>
              <a:rPr lang="en-US" sz="2200" b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from biological measurements: </a:t>
            </a:r>
            <a:r>
              <a:rPr lang="nb-NO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20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omics, images </a:t>
            </a:r>
            <a:r>
              <a:rPr lang="mr-IN" sz="20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nb-NO" sz="20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Has a </a:t>
            </a:r>
            <a:r>
              <a:rPr lang="nb-NO" sz="2200" b="1" dirty="0" err="1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broad</a:t>
            </a:r>
            <a:r>
              <a:rPr lang="nb-NO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200" b="1" dirty="0" err="1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mathematical</a:t>
            </a:r>
            <a:r>
              <a:rPr lang="nb-NO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200" b="1" dirty="0" err="1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foundation</a:t>
            </a:r>
            <a:r>
              <a:rPr lang="nb-NO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When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deployed commercially, predictive modelling is often referred to as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predictive</a:t>
            </a:r>
          </a:p>
          <a:p>
            <a:r>
              <a:rPr 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analytics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extracting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information from data and using it to predict trends and </a:t>
            </a:r>
            <a:r>
              <a:rPr lang="en-US" u="sng" dirty="0" smtClean="0">
                <a:latin typeface="Arial" charset="0"/>
                <a:ea typeface="Arial" charset="0"/>
                <a:cs typeface="Arial" charset="0"/>
              </a:rPr>
              <a:t>system behavior patterns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65923" y="309642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34027"/>
            <a:ext cx="4908550" cy="1479551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55015" y="129022"/>
            <a:ext cx="5459741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u="sng" dirty="0">
                <a:latin typeface="Arial" charset="0"/>
                <a:ea typeface="Arial" charset="0"/>
                <a:cs typeface="Arial" charset="0"/>
              </a:rPr>
              <a:t>Mathematics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 is the body of knowledge centered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on</a:t>
            </a:r>
          </a:p>
          <a:p>
            <a:pPr>
              <a:lnSpc>
                <a:spcPct val="120000"/>
              </a:lnSpc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concepts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such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b="1" i="1" dirty="0" smtClean="0">
                <a:latin typeface="Arial" charset="0"/>
                <a:ea typeface="Arial" charset="0"/>
                <a:cs typeface="Arial" charset="0"/>
              </a:rPr>
              <a:t>  quantity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structure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space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change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and </a:t>
            </a:r>
          </a:p>
          <a:p>
            <a:pPr>
              <a:lnSpc>
                <a:spcPct val="120000"/>
              </a:lnSpc>
            </a:pP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 the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academic discipline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which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studies them …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11" y="141240"/>
            <a:ext cx="616363" cy="6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 42"/>
          <p:cNvGrpSpPr/>
          <p:nvPr/>
        </p:nvGrpSpPr>
        <p:grpSpPr>
          <a:xfrm>
            <a:off x="765474" y="249679"/>
            <a:ext cx="10988062" cy="6431350"/>
            <a:chOff x="107950" y="1430878"/>
            <a:chExt cx="9011740" cy="5007147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9388" y="3426366"/>
              <a:ext cx="3457575" cy="128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7950" y="5255166"/>
              <a:ext cx="4608513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24300" y="3412078"/>
              <a:ext cx="4968875" cy="127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75213" y="5334541"/>
              <a:ext cx="3944937" cy="95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975350" y="1856328"/>
              <a:ext cx="2735263" cy="1098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514475" y="3075528"/>
              <a:ext cx="10664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STRUCTURE</a:t>
              </a:r>
              <a:endParaRPr lang="en-US" sz="1400" b="1" u="none" dirty="0"/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127250" y="4920203"/>
              <a:ext cx="6564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SPACE</a:t>
              </a:r>
              <a:endParaRPr lang="en-US" sz="1400" b="1" u="none" dirty="0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6048375" y="3124741"/>
              <a:ext cx="82198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CHANGE</a:t>
              </a:r>
              <a:endParaRPr lang="en-US" sz="1400" b="1" u="none" dirty="0"/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6099175" y="4926553"/>
              <a:ext cx="20690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DISCRETE MATHEMATICS</a:t>
              </a:r>
              <a:endParaRPr lang="en-US" sz="1400" b="1" u="none" dirty="0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6911975" y="1430878"/>
              <a:ext cx="1057165" cy="239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FOUNDATIONS</a:t>
              </a:r>
              <a:endParaRPr lang="en-US" sz="1400" b="1" u="none" dirty="0"/>
            </a:p>
          </p:txBody>
        </p:sp>
        <p:sp>
          <p:nvSpPr>
            <p:cNvPr id="15" name="AutoShape 19"/>
            <p:cNvSpPr>
              <a:spLocks/>
            </p:cNvSpPr>
            <p:nvPr/>
          </p:nvSpPr>
          <p:spPr bwMode="auto">
            <a:xfrm rot="5400000">
              <a:off x="1817688" y="1846803"/>
              <a:ext cx="252412" cy="3240088"/>
            </a:xfrm>
            <a:prstGeom prst="leftBrace">
              <a:avLst>
                <a:gd name="adj1" fmla="val 10697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AutoShape 20"/>
            <p:cNvSpPr>
              <a:spLocks/>
            </p:cNvSpPr>
            <p:nvPr/>
          </p:nvSpPr>
          <p:spPr bwMode="auto">
            <a:xfrm rot="5400000">
              <a:off x="230346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21"/>
            <p:cNvSpPr>
              <a:spLocks/>
            </p:cNvSpPr>
            <p:nvPr/>
          </p:nvSpPr>
          <p:spPr bwMode="auto">
            <a:xfrm rot="5400000">
              <a:off x="6264275" y="1145128"/>
              <a:ext cx="252413" cy="4716463"/>
            </a:xfrm>
            <a:prstGeom prst="leftBrace">
              <a:avLst>
                <a:gd name="adj1" fmla="val 15571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utoShape 22"/>
            <p:cNvSpPr>
              <a:spLocks/>
            </p:cNvSpPr>
            <p:nvPr/>
          </p:nvSpPr>
          <p:spPr bwMode="auto">
            <a:xfrm rot="5400000">
              <a:off x="676751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utoShape 23"/>
            <p:cNvSpPr>
              <a:spLocks/>
            </p:cNvSpPr>
            <p:nvPr/>
          </p:nvSpPr>
          <p:spPr bwMode="auto">
            <a:xfrm rot="5400000">
              <a:off x="7343776" y="451390"/>
              <a:ext cx="252412" cy="2773363"/>
            </a:xfrm>
            <a:prstGeom prst="leftBrace">
              <a:avLst>
                <a:gd name="adj1" fmla="val 9156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39073" y="4432067"/>
              <a:ext cx="6444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03134" y="4445409"/>
              <a:ext cx="104890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Vector 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97551" y="4430722"/>
              <a:ext cx="1193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ODEs/PDEs/SDEs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12104" y="4433267"/>
              <a:ext cx="13080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Dynamical systems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39935" y="4469930"/>
              <a:ext cx="9797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Chaos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69531" y="6045849"/>
              <a:ext cx="94972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Graph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4801" y="4466362"/>
              <a:ext cx="956881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Group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94920" y="6030604"/>
              <a:ext cx="1025718" cy="4073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Differential 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        geometry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4544" y="6043304"/>
              <a:ext cx="691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Topology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57164" y="6049654"/>
              <a:ext cx="11592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Fractal 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70014" y="6052199"/>
              <a:ext cx="101520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FF"/>
                  </a:solidFill>
                </a:rPr>
                <a:t>Combinatorics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8919" y="4456122"/>
              <a:ext cx="71045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Abstract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algebra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6807" y="2591668"/>
              <a:ext cx="98283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Mathematical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 logic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15553" y="2693268"/>
              <a:ext cx="771826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Set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86981" y="2697445"/>
              <a:ext cx="11095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Category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85989" y="4481522"/>
              <a:ext cx="93159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Order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12825" y="6056971"/>
              <a:ext cx="96740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Trigonometry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1695" y="6053166"/>
              <a:ext cx="76174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7728" y="4481522"/>
              <a:ext cx="106952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Number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05526" y="6007138"/>
              <a:ext cx="108098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Theory of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computation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29365" y="6038570"/>
              <a:ext cx="9669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Cryptography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28934" y="1665131"/>
            <a:ext cx="6829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… being instrumental in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predictive models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of biological systems and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“Digital Life”</a:t>
            </a:r>
            <a:endParaRPr lang="en-US" sz="1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5665" y="94207"/>
            <a:ext cx="249138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Transdisciplinary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Multidisciplinary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Interdisciplinary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Crossdisciplinary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585"/>
          <a:stretch/>
        </p:blipFill>
        <p:spPr>
          <a:xfrm>
            <a:off x="108204" y="2612736"/>
            <a:ext cx="9144000" cy="3912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00881" y="641132"/>
            <a:ext cx="1685077" cy="561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research</a:t>
            </a:r>
          </a:p>
        </p:txBody>
      </p:sp>
      <p:sp>
        <p:nvSpPr>
          <p:cNvPr id="6" name="Right Brace 5"/>
          <p:cNvSpPr/>
          <p:nvPr/>
        </p:nvSpPr>
        <p:spPr>
          <a:xfrm>
            <a:off x="8127452" y="226348"/>
            <a:ext cx="288032" cy="149216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5483" y="6531954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9457436" y="6530860"/>
            <a:ext cx="251868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www.arj.no</a:t>
            </a:r>
            <a:r>
              <a:rPr lang="en-US" sz="900" dirty="0"/>
              <a:t>/2012/03/12/disciplinarities-</a:t>
            </a:r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3415631" y="6119718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 image co-registration and segmentation</a:t>
            </a:r>
            <a:endParaRPr lang="en-US" sz="11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04" y="5832884"/>
            <a:ext cx="2389903" cy="332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7861" y="6119718"/>
            <a:ext cx="298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validation of automated image segmentation</a:t>
            </a:r>
            <a:endParaRPr lang="en-US" sz="11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64496" y="5927444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multimodal</a:t>
            </a:r>
            <a:endParaRPr lang="en-US" sz="11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50607" y="5926691"/>
            <a:ext cx="3081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pharmacokinetic modeling from DCE-MRI </a:t>
            </a:r>
          </a:p>
          <a:p>
            <a:r>
              <a:rPr lang="en-US" sz="1100" i="1" dirty="0" smtClean="0"/>
              <a:t>measurements for assessment of tumor physiology</a:t>
            </a:r>
            <a:endParaRPr lang="en-US" sz="11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894274" y="458465"/>
            <a:ext cx="434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What is the difference?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301" y="2765054"/>
            <a:ext cx="2903820" cy="36415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189" y="3085148"/>
            <a:ext cx="2748361" cy="266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0521" y="2988366"/>
            <a:ext cx="2660985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 smtClean="0"/>
              <a:t>Crossdisciplinary</a:t>
            </a:r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dirty="0" smtClean="0"/>
              <a:t>esearch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38290" y="3831765"/>
            <a:ext cx="2588654" cy="2025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Researchers are viewing one discipline from the perspective of another.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844" y="2033501"/>
            <a:ext cx="751345" cy="7227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252" y="2022874"/>
            <a:ext cx="730990" cy="7268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840" y="2033501"/>
            <a:ext cx="757919" cy="7493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064" y="2023479"/>
            <a:ext cx="792137" cy="7415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311" y="1347401"/>
            <a:ext cx="660000" cy="68275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84116" y="1419820"/>
            <a:ext cx="3018775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(             </a:t>
            </a:r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Intradisciplinary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2843" y="5776818"/>
            <a:ext cx="2728663" cy="5600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427265" y="5595325"/>
            <a:ext cx="1984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e.g. Digital Life in transition to</a:t>
            </a:r>
          </a:p>
          <a:p>
            <a:r>
              <a:rPr lang="en-US" sz="1100" i="1" dirty="0"/>
              <a:t>t</a:t>
            </a:r>
            <a:r>
              <a:rPr lang="en-US" sz="1100" i="1" dirty="0" smtClean="0"/>
              <a:t>ransdisciplinary research ?</a:t>
            </a:r>
            <a:endParaRPr lang="en-US" sz="11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866111" y="92481"/>
            <a:ext cx="118333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CONCEPTS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204" y="9646"/>
            <a:ext cx="2896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520087"/>
                </a:solidFill>
                <a:latin typeface="ArialMT" charset="0"/>
              </a:rPr>
              <a:t>Washington University in St. Louis</a:t>
            </a:r>
            <a:endParaRPr lang="en-US" sz="14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331900" y="5856935"/>
            <a:ext cx="25226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331900" y="6119718"/>
            <a:ext cx="10025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83204" y="5832884"/>
            <a:ext cx="2389903" cy="240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308178" y="5583870"/>
            <a:ext cx="252263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204309" y="4500748"/>
            <a:ext cx="2302881" cy="123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166705" y="4807527"/>
            <a:ext cx="2302881" cy="123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166704" y="5114732"/>
            <a:ext cx="1253022" cy="63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7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" y="2034068"/>
            <a:ext cx="6797132" cy="3735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49" y="390472"/>
            <a:ext cx="11817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Systems biology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medicine   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and   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computational imaging 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6066" y="6495081"/>
            <a:ext cx="35341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Ulf Schmitz, Olaf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Wolkenhauer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eds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 Systems Medicine, 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Springer, 2016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3829" y="1088572"/>
            <a:ext cx="5491079" cy="5689064"/>
            <a:chOff x="7080796" y="1427174"/>
            <a:chExt cx="5094112" cy="53504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1613"/>
            <a:stretch/>
          </p:blipFill>
          <p:spPr>
            <a:xfrm>
              <a:off x="7080796" y="1726253"/>
              <a:ext cx="5071010" cy="478564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278596" y="6562191"/>
              <a:ext cx="17443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https://</a:t>
              </a:r>
              <a:r>
                <a:rPr lang="en-US" sz="800" dirty="0" err="1">
                  <a:latin typeface="Arial" charset="0"/>
                  <a:ea typeface="Arial" charset="0"/>
                  <a:cs typeface="Arial" charset="0"/>
                </a:rPr>
                <a:t>www.humanbrainproject.eu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42218" y="1675959"/>
              <a:ext cx="12907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Spatial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804532" y="1675959"/>
              <a:ext cx="11333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Time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8509134" y="4020872"/>
              <a:ext cx="18582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S T R U C T U R E    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11274983" y="4055056"/>
              <a:ext cx="155363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F U N C T I O N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48431" y="1427174"/>
              <a:ext cx="11382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MULTISCALE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151118" y="92481"/>
            <a:ext cx="92365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TRENDS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53" y="174008"/>
            <a:ext cx="6408086" cy="22926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52498" y="6399790"/>
            <a:ext cx="1710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3"/>
              </a:rPr>
              <a:t>http://www.icm.jhu.edu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70917" y="909456"/>
            <a:ext cx="5264208" cy="2103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It will soon be common for clinical r</a:t>
            </a:r>
            <a:r>
              <a:rPr lang="en-US" i="1" dirty="0" smtClean="0"/>
              <a:t>esearch studies to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lnSpc>
                <a:spcPts val="2260"/>
              </a:lnSpc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Collect genetic, transcriptional, proteomic, imaging and clinical data from every patient in large, carefully selected cohorts sharing a specific disease diagnosis. </a:t>
            </a:r>
          </a:p>
          <a:p>
            <a:r>
              <a:rPr lang="en-US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024" y="2877433"/>
            <a:ext cx="11442818" cy="3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400" u="sng" dirty="0">
                <a:latin typeface="Arial" charset="0"/>
                <a:ea typeface="Arial" charset="0"/>
                <a:cs typeface="Arial" charset="0"/>
              </a:rPr>
              <a:t>challenge of the coming </a:t>
            </a: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decade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will be</a:t>
            </a:r>
          </a:p>
          <a:p>
            <a:pPr>
              <a:lnSpc>
                <a:spcPct val="110000"/>
              </a:lnSpc>
            </a:pP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6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how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best to use these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multi-scale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biomedical data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gain a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quantitative understanding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disease mechanisms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 -  across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hierarchical levels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biological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organization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identify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biological markers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which correlate with different disease states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and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inter-individual differences in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risk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iscover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more effective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therapeutics targeted to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individual</a:t>
            </a:r>
            <a:endParaRPr lang="en-US" sz="1600" i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19948" y="2532725"/>
            <a:ext cx="190629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Johns Hopkins University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515510" y="246604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Computational Medicine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l="1135" r="1135" b="3085"/>
          <a:stretch/>
        </p:blipFill>
        <p:spPr>
          <a:xfrm>
            <a:off x="7992196" y="231549"/>
            <a:ext cx="3775289" cy="1544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010" y="2423834"/>
            <a:ext cx="860425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niquely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integrated multidisciplinary team of more than 30 scientists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from</a:t>
            </a:r>
          </a:p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-  pure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applied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mathematics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-   immunology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-   physics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-   midwifery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-   complexity theory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-   cell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molecular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biology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-   computer science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-   pharmacology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-   engineering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   -   medicine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61101" y="6410560"/>
            <a:ext cx="1831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www.compmed.se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189" y="1003978"/>
            <a:ext cx="7295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Unit of Computational Medicine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Karolinska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Institutet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43676" y="3213925"/>
            <a:ext cx="672554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develop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and apply integrative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computational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-experimental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approaches</a:t>
            </a:r>
          </a:p>
          <a:p>
            <a:pPr marL="342900" indent="-342900">
              <a:buFont typeface="Arial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provide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fundamental insights of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life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beyond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physics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enable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prediction, prevention and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treatment of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diseases</a:t>
            </a:r>
            <a:endParaRPr lang="en-US" sz="24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446" y="2093647"/>
            <a:ext cx="2858563" cy="12208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64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852" y="230737"/>
            <a:ext cx="836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Data analytics   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    </a:t>
            </a: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Machine learning  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03" y="2128948"/>
            <a:ext cx="7712281" cy="505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5" y="1317195"/>
            <a:ext cx="3281411" cy="1342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606" y="2604412"/>
            <a:ext cx="8223260" cy="4236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52" y="2644298"/>
            <a:ext cx="2728336" cy="1807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79954" y="986833"/>
            <a:ext cx="78831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TimesNewRoman" charset="0"/>
              </a:rPr>
              <a:t>Deep learning </a:t>
            </a:r>
            <a:r>
              <a:rPr lang="en-US" sz="1400" i="1" dirty="0">
                <a:latin typeface="TimesNewRoman" charset="0"/>
              </a:rPr>
              <a:t>is a growing trend in general data analysis and has been termed one of the 10 breakthrough </a:t>
            </a:r>
            <a:r>
              <a:rPr lang="en-US" sz="1400" i="1" dirty="0" smtClean="0">
                <a:latin typeface="TimesNewRoman" charset="0"/>
              </a:rPr>
              <a:t>technologies </a:t>
            </a:r>
            <a:r>
              <a:rPr lang="en-US" sz="1400" i="1" dirty="0">
                <a:latin typeface="TimesNewRoman" charset="0"/>
              </a:rPr>
              <a:t>of 2013 [1]. </a:t>
            </a:r>
            <a:r>
              <a:rPr lang="en-US" sz="1400" i="1" dirty="0" smtClean="0">
                <a:latin typeface="TimesNewRoman" charset="0"/>
              </a:rPr>
              <a:t>Deep </a:t>
            </a:r>
            <a:r>
              <a:rPr lang="en-US" sz="1400" i="1" dirty="0">
                <a:latin typeface="TimesNewRoman" charset="0"/>
              </a:rPr>
              <a:t>learning is an improvement of artificial neural networks, consisting of more layers that permit higher levels of abstraction and improved predictions from data [2]. To date, it is emerging as the leading machine-learning tool in the general imaging and computer vision domains. </a:t>
            </a:r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98" y="3204673"/>
            <a:ext cx="3700170" cy="322176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25106" y="3452501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6560" y="4739881"/>
            <a:ext cx="0" cy="92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256" y="5654472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3667</TotalTime>
  <Words>1650</Words>
  <Application>Microsoft Macintosh PowerPoint</Application>
  <PresentationFormat>Widescreen</PresentationFormat>
  <Paragraphs>369</Paragraphs>
  <Slides>25</Slides>
  <Notes>6</Notes>
  <HiddenSlides>0</HiddenSlides>
  <MMClips>5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ArialMT</vt:lpstr>
      <vt:lpstr>Calibri</vt:lpstr>
      <vt:lpstr>Calibri Light</vt:lpstr>
      <vt:lpstr>Georgia</vt:lpstr>
      <vt:lpstr>ＭＳ Ｐゴシック</vt:lpstr>
      <vt:lpstr>NimbusRomNo9L</vt:lpstr>
      <vt:lpstr>Symbol</vt:lpstr>
      <vt:lpstr>Times New Roman</vt:lpstr>
      <vt:lpstr>TimesNewRoman</vt:lpstr>
      <vt:lpstr>Wingdings</vt:lpstr>
      <vt:lpstr>Arial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Arvid Lundervold</dc:creator>
  <cp:lastModifiedBy>Arvid Lundervold</cp:lastModifiedBy>
  <cp:revision>532</cp:revision>
  <cp:lastPrinted>2016-05-10T06:38:45Z</cp:lastPrinted>
  <dcterms:created xsi:type="dcterms:W3CDTF">2016-02-16T11:42:35Z</dcterms:created>
  <dcterms:modified xsi:type="dcterms:W3CDTF">2016-10-20T20:22:02Z</dcterms:modified>
</cp:coreProperties>
</file>